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>
      <p:cViewPr>
        <p:scale>
          <a:sx n="100" d="100"/>
          <a:sy n="100" d="100"/>
        </p:scale>
        <p:origin x="110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67EF-B70E-4428-B6B8-B468C9AAE61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0692F2-CD35-4706-8766-ECECE42697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COIN-OR can be a little tricky to install.</a:t>
          </a:r>
        </a:p>
      </dgm:t>
    </dgm:pt>
    <dgm:pt modelId="{DE95FDB3-2FEC-4895-92E9-BB27172CA807}" type="parTrans" cxnId="{56F5085C-25DB-41D5-8A80-507EA7CA5016}">
      <dgm:prSet/>
      <dgm:spPr/>
      <dgm:t>
        <a:bodyPr/>
        <a:lstStyle/>
        <a:p>
          <a:endParaRPr lang="en-US"/>
        </a:p>
      </dgm:t>
    </dgm:pt>
    <dgm:pt modelId="{3C5FF01C-3306-4184-95BB-A2115785A467}" type="sibTrans" cxnId="{56F5085C-25DB-41D5-8A80-507EA7CA5016}">
      <dgm:prSet/>
      <dgm:spPr/>
      <dgm:t>
        <a:bodyPr/>
        <a:lstStyle/>
        <a:p>
          <a:endParaRPr lang="en-US"/>
        </a:p>
      </dgm:t>
    </dgm:pt>
    <dgm:pt modelId="{2EE3C96B-05DE-4F88-B72C-23668E1C85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Men’s and Women’s files are different due to different playdates.</a:t>
          </a:r>
        </a:p>
      </dgm:t>
    </dgm:pt>
    <dgm:pt modelId="{DB973A0F-F5EA-45E8-9F15-B7794B3290A0}" type="parTrans" cxnId="{E88C9A5C-8CCA-4245-AB7F-D04AE3F67752}">
      <dgm:prSet/>
      <dgm:spPr/>
      <dgm:t>
        <a:bodyPr/>
        <a:lstStyle/>
        <a:p>
          <a:endParaRPr lang="en-US"/>
        </a:p>
      </dgm:t>
    </dgm:pt>
    <dgm:pt modelId="{0F16D40C-89C1-4480-95CC-8F27376D6809}" type="sibTrans" cxnId="{E88C9A5C-8CCA-4245-AB7F-D04AE3F67752}">
      <dgm:prSet/>
      <dgm:spPr/>
      <dgm:t>
        <a:bodyPr/>
        <a:lstStyle/>
        <a:p>
          <a:endParaRPr lang="en-US"/>
        </a:p>
      </dgm:t>
    </dgm:pt>
    <dgm:pt modelId="{093180E8-9AA9-4511-9150-DB2963F5BE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are independent of each other.</a:t>
          </a:r>
        </a:p>
      </dgm:t>
    </dgm:pt>
    <dgm:pt modelId="{85C20A30-71B4-4028-A66D-4E27BA9D8427}" type="parTrans" cxnId="{1557E13F-49B5-4DAA-ADD3-8A2655D4B091}">
      <dgm:prSet/>
      <dgm:spPr/>
      <dgm:t>
        <a:bodyPr/>
        <a:lstStyle/>
        <a:p>
          <a:endParaRPr lang="en-US"/>
        </a:p>
      </dgm:t>
    </dgm:pt>
    <dgm:pt modelId="{CE3848C9-27A5-4B93-8246-5FFD89C8B894}" type="sibTrans" cxnId="{1557E13F-49B5-4DAA-ADD3-8A2655D4B091}">
      <dgm:prSet/>
      <dgm:spPr/>
      <dgm:t>
        <a:bodyPr/>
        <a:lstStyle/>
        <a:p>
          <a:endParaRPr lang="en-US"/>
        </a:p>
      </dgm:t>
    </dgm:pt>
    <dgm:pt modelId="{BF767292-5C54-45EA-8B24-76ACC4F804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No consideration to travel or cost.</a:t>
          </a:r>
        </a:p>
      </dgm:t>
    </dgm:pt>
    <dgm:pt modelId="{9F877F10-81A4-4B17-856F-6C441F8AA73B}" type="parTrans" cxnId="{06E62450-C544-4619-9181-0E100A974FAC}">
      <dgm:prSet/>
      <dgm:spPr/>
      <dgm:t>
        <a:bodyPr/>
        <a:lstStyle/>
        <a:p>
          <a:endParaRPr lang="en-US"/>
        </a:p>
      </dgm:t>
    </dgm:pt>
    <dgm:pt modelId="{E8E482FA-B56E-4DB3-88B8-A6B8B3CE0CD6}" type="sibTrans" cxnId="{06E62450-C544-4619-9181-0E100A974FAC}">
      <dgm:prSet/>
      <dgm:spPr/>
      <dgm:t>
        <a:bodyPr/>
        <a:lstStyle/>
        <a:p>
          <a:endParaRPr lang="en-US"/>
        </a:p>
      </dgm:t>
    </dgm:pt>
    <dgm:pt modelId="{72DC9570-8183-42CF-ADA4-95A167812BA0}" type="pres">
      <dgm:prSet presAssocID="{5D0467EF-B70E-4428-B6B8-B468C9AAE61A}" presName="root" presStyleCnt="0">
        <dgm:presLayoutVars>
          <dgm:dir/>
          <dgm:resizeHandles val="exact"/>
        </dgm:presLayoutVars>
      </dgm:prSet>
      <dgm:spPr/>
    </dgm:pt>
    <dgm:pt modelId="{5CCA70FA-01E1-4834-A905-5F523A0942D8}" type="pres">
      <dgm:prSet presAssocID="{300692F2-CD35-4706-8766-ECECE42697DE}" presName="compNode" presStyleCnt="0"/>
      <dgm:spPr/>
    </dgm:pt>
    <dgm:pt modelId="{979EDFB7-A857-4140-91B7-D1FC3973C0B4}" type="pres">
      <dgm:prSet presAssocID="{300692F2-CD35-4706-8766-ECECE42697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8317DDD8-357C-446D-A294-E8C169934D2E}" type="pres">
      <dgm:prSet presAssocID="{300692F2-CD35-4706-8766-ECECE42697DE}" presName="iconSpace" presStyleCnt="0"/>
      <dgm:spPr/>
    </dgm:pt>
    <dgm:pt modelId="{F613588A-4DD1-4D0B-9241-BA88D5C037D4}" type="pres">
      <dgm:prSet presAssocID="{300692F2-CD35-4706-8766-ECECE42697DE}" presName="parTx" presStyleLbl="revTx" presStyleIdx="0" presStyleCnt="6">
        <dgm:presLayoutVars>
          <dgm:chMax val="0"/>
          <dgm:chPref val="0"/>
        </dgm:presLayoutVars>
      </dgm:prSet>
      <dgm:spPr/>
    </dgm:pt>
    <dgm:pt modelId="{7B86A016-07F9-4EB1-8CF6-397C84046BE4}" type="pres">
      <dgm:prSet presAssocID="{300692F2-CD35-4706-8766-ECECE42697DE}" presName="txSpace" presStyleCnt="0"/>
      <dgm:spPr/>
    </dgm:pt>
    <dgm:pt modelId="{1AE997E5-4040-4FC9-A1A1-57B847542A6F}" type="pres">
      <dgm:prSet presAssocID="{300692F2-CD35-4706-8766-ECECE42697DE}" presName="desTx" presStyleLbl="revTx" presStyleIdx="1" presStyleCnt="6">
        <dgm:presLayoutVars/>
      </dgm:prSet>
      <dgm:spPr/>
    </dgm:pt>
    <dgm:pt modelId="{347C78ED-4127-4207-A078-76D8445FB322}" type="pres">
      <dgm:prSet presAssocID="{3C5FF01C-3306-4184-95BB-A2115785A467}" presName="sibTrans" presStyleCnt="0"/>
      <dgm:spPr/>
    </dgm:pt>
    <dgm:pt modelId="{3C5E14CD-8D49-44EC-B53D-90586591163B}" type="pres">
      <dgm:prSet presAssocID="{2EE3C96B-05DE-4F88-B72C-23668E1C8513}" presName="compNode" presStyleCnt="0"/>
      <dgm:spPr/>
    </dgm:pt>
    <dgm:pt modelId="{BABD2664-0AB5-4A76-8894-14A46D27D85B}" type="pres">
      <dgm:prSet presAssocID="{2EE3C96B-05DE-4F88-B72C-23668E1C85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86A78DA-A438-48C9-8137-290C15F9C3F0}" type="pres">
      <dgm:prSet presAssocID="{2EE3C96B-05DE-4F88-B72C-23668E1C8513}" presName="iconSpace" presStyleCnt="0"/>
      <dgm:spPr/>
    </dgm:pt>
    <dgm:pt modelId="{983297E9-97D3-4F6E-BAEA-DE59477B1B7D}" type="pres">
      <dgm:prSet presAssocID="{2EE3C96B-05DE-4F88-B72C-23668E1C8513}" presName="parTx" presStyleLbl="revTx" presStyleIdx="2" presStyleCnt="6">
        <dgm:presLayoutVars>
          <dgm:chMax val="0"/>
          <dgm:chPref val="0"/>
        </dgm:presLayoutVars>
      </dgm:prSet>
      <dgm:spPr/>
    </dgm:pt>
    <dgm:pt modelId="{CC66C9F7-2BC3-46E6-A32F-B46B79F67226}" type="pres">
      <dgm:prSet presAssocID="{2EE3C96B-05DE-4F88-B72C-23668E1C8513}" presName="txSpace" presStyleCnt="0"/>
      <dgm:spPr/>
    </dgm:pt>
    <dgm:pt modelId="{8857D743-566B-40C5-9C3C-6171771EDADD}" type="pres">
      <dgm:prSet presAssocID="{2EE3C96B-05DE-4F88-B72C-23668E1C8513}" presName="desTx" presStyleLbl="revTx" presStyleIdx="3" presStyleCnt="6">
        <dgm:presLayoutVars/>
      </dgm:prSet>
      <dgm:spPr/>
    </dgm:pt>
    <dgm:pt modelId="{E4A4294C-E046-4A15-AA52-F0C49C1F1E99}" type="pres">
      <dgm:prSet presAssocID="{0F16D40C-89C1-4480-95CC-8F27376D6809}" presName="sibTrans" presStyleCnt="0"/>
      <dgm:spPr/>
    </dgm:pt>
    <dgm:pt modelId="{6AE401E8-4FDB-445C-B63C-393A637DF5C3}" type="pres">
      <dgm:prSet presAssocID="{BF767292-5C54-45EA-8B24-76ACC4F804B1}" presName="compNode" presStyleCnt="0"/>
      <dgm:spPr/>
    </dgm:pt>
    <dgm:pt modelId="{49C42DCF-5168-478F-96DE-3BECFCCDF9D2}" type="pres">
      <dgm:prSet presAssocID="{BF767292-5C54-45EA-8B24-76ACC4F804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C4FA174-AC01-49D2-AE44-6395D366FBAD}" type="pres">
      <dgm:prSet presAssocID="{BF767292-5C54-45EA-8B24-76ACC4F804B1}" presName="iconSpace" presStyleCnt="0"/>
      <dgm:spPr/>
    </dgm:pt>
    <dgm:pt modelId="{D9C451EB-B8F6-419B-BD73-F717AADB3A8E}" type="pres">
      <dgm:prSet presAssocID="{BF767292-5C54-45EA-8B24-76ACC4F804B1}" presName="parTx" presStyleLbl="revTx" presStyleIdx="4" presStyleCnt="6">
        <dgm:presLayoutVars>
          <dgm:chMax val="0"/>
          <dgm:chPref val="0"/>
        </dgm:presLayoutVars>
      </dgm:prSet>
      <dgm:spPr/>
    </dgm:pt>
    <dgm:pt modelId="{92895C33-03C9-4BC6-99D8-E4EFB1143F48}" type="pres">
      <dgm:prSet presAssocID="{BF767292-5C54-45EA-8B24-76ACC4F804B1}" presName="txSpace" presStyleCnt="0"/>
      <dgm:spPr/>
    </dgm:pt>
    <dgm:pt modelId="{4E18FCFD-4384-4377-B021-A404D7AE47F2}" type="pres">
      <dgm:prSet presAssocID="{BF767292-5C54-45EA-8B24-76ACC4F804B1}" presName="desTx" presStyleLbl="revTx" presStyleIdx="5" presStyleCnt="6">
        <dgm:presLayoutVars/>
      </dgm:prSet>
      <dgm:spPr/>
    </dgm:pt>
  </dgm:ptLst>
  <dgm:cxnLst>
    <dgm:cxn modelId="{4404C90C-072B-4C94-A1CE-8E72BE48A295}" type="presOf" srcId="{093180E8-9AA9-4511-9150-DB2963F5BE81}" destId="{8857D743-566B-40C5-9C3C-6171771EDADD}" srcOrd="0" destOrd="0" presId="urn:microsoft.com/office/officeart/2018/2/layout/IconLabelDescriptionList"/>
    <dgm:cxn modelId="{1557E13F-49B5-4DAA-ADD3-8A2655D4B091}" srcId="{2EE3C96B-05DE-4F88-B72C-23668E1C8513}" destId="{093180E8-9AA9-4511-9150-DB2963F5BE81}" srcOrd="0" destOrd="0" parTransId="{85C20A30-71B4-4028-A66D-4E27BA9D8427}" sibTransId="{CE3848C9-27A5-4B93-8246-5FFD89C8B894}"/>
    <dgm:cxn modelId="{06E62450-C544-4619-9181-0E100A974FAC}" srcId="{5D0467EF-B70E-4428-B6B8-B468C9AAE61A}" destId="{BF767292-5C54-45EA-8B24-76ACC4F804B1}" srcOrd="2" destOrd="0" parTransId="{9F877F10-81A4-4B17-856F-6C441F8AA73B}" sibTransId="{E8E482FA-B56E-4DB3-88B8-A6B8B3CE0CD6}"/>
    <dgm:cxn modelId="{56F5085C-25DB-41D5-8A80-507EA7CA5016}" srcId="{5D0467EF-B70E-4428-B6B8-B468C9AAE61A}" destId="{300692F2-CD35-4706-8766-ECECE42697DE}" srcOrd="0" destOrd="0" parTransId="{DE95FDB3-2FEC-4895-92E9-BB27172CA807}" sibTransId="{3C5FF01C-3306-4184-95BB-A2115785A467}"/>
    <dgm:cxn modelId="{E88C9A5C-8CCA-4245-AB7F-D04AE3F67752}" srcId="{5D0467EF-B70E-4428-B6B8-B468C9AAE61A}" destId="{2EE3C96B-05DE-4F88-B72C-23668E1C8513}" srcOrd="1" destOrd="0" parTransId="{DB973A0F-F5EA-45E8-9F15-B7794B3290A0}" sibTransId="{0F16D40C-89C1-4480-95CC-8F27376D6809}"/>
    <dgm:cxn modelId="{57BD1A9C-B727-4D10-856A-1511311341F6}" type="presOf" srcId="{2EE3C96B-05DE-4F88-B72C-23668E1C8513}" destId="{983297E9-97D3-4F6E-BAEA-DE59477B1B7D}" srcOrd="0" destOrd="0" presId="urn:microsoft.com/office/officeart/2018/2/layout/IconLabelDescriptionList"/>
    <dgm:cxn modelId="{05F7C0BA-A58C-47F7-B557-37B3F09E70CC}" type="presOf" srcId="{BF767292-5C54-45EA-8B24-76ACC4F804B1}" destId="{D9C451EB-B8F6-419B-BD73-F717AADB3A8E}" srcOrd="0" destOrd="0" presId="urn:microsoft.com/office/officeart/2018/2/layout/IconLabelDescriptionList"/>
    <dgm:cxn modelId="{4842DBEA-A1BB-4BCD-9F74-C977B5ED774D}" type="presOf" srcId="{300692F2-CD35-4706-8766-ECECE42697DE}" destId="{F613588A-4DD1-4D0B-9241-BA88D5C037D4}" srcOrd="0" destOrd="0" presId="urn:microsoft.com/office/officeart/2018/2/layout/IconLabelDescriptionList"/>
    <dgm:cxn modelId="{54086DFA-D0E4-4085-9F9D-89AFF53404D7}" type="presOf" srcId="{5D0467EF-B70E-4428-B6B8-B468C9AAE61A}" destId="{72DC9570-8183-42CF-ADA4-95A167812BA0}" srcOrd="0" destOrd="0" presId="urn:microsoft.com/office/officeart/2018/2/layout/IconLabelDescriptionList"/>
    <dgm:cxn modelId="{B32795A9-D399-4006-8C2C-263C2BDC7D64}" type="presParOf" srcId="{72DC9570-8183-42CF-ADA4-95A167812BA0}" destId="{5CCA70FA-01E1-4834-A905-5F523A0942D8}" srcOrd="0" destOrd="0" presId="urn:microsoft.com/office/officeart/2018/2/layout/IconLabelDescriptionList"/>
    <dgm:cxn modelId="{4E882825-5C9D-4AE9-88B0-1DA45FE0DC58}" type="presParOf" srcId="{5CCA70FA-01E1-4834-A905-5F523A0942D8}" destId="{979EDFB7-A857-4140-91B7-D1FC3973C0B4}" srcOrd="0" destOrd="0" presId="urn:microsoft.com/office/officeart/2018/2/layout/IconLabelDescriptionList"/>
    <dgm:cxn modelId="{7B791E1B-E75D-4EAB-ADE6-CF974EF1D323}" type="presParOf" srcId="{5CCA70FA-01E1-4834-A905-5F523A0942D8}" destId="{8317DDD8-357C-446D-A294-E8C169934D2E}" srcOrd="1" destOrd="0" presId="urn:microsoft.com/office/officeart/2018/2/layout/IconLabelDescriptionList"/>
    <dgm:cxn modelId="{D94B94B5-3C98-4C5A-9EF3-03F37BE334C0}" type="presParOf" srcId="{5CCA70FA-01E1-4834-A905-5F523A0942D8}" destId="{F613588A-4DD1-4D0B-9241-BA88D5C037D4}" srcOrd="2" destOrd="0" presId="urn:microsoft.com/office/officeart/2018/2/layout/IconLabelDescriptionList"/>
    <dgm:cxn modelId="{D32C81E0-8546-434D-B06F-5338CB837A7B}" type="presParOf" srcId="{5CCA70FA-01E1-4834-A905-5F523A0942D8}" destId="{7B86A016-07F9-4EB1-8CF6-397C84046BE4}" srcOrd="3" destOrd="0" presId="urn:microsoft.com/office/officeart/2018/2/layout/IconLabelDescriptionList"/>
    <dgm:cxn modelId="{2DB91BEB-AECF-4B85-8E41-0CDC21CD94FA}" type="presParOf" srcId="{5CCA70FA-01E1-4834-A905-5F523A0942D8}" destId="{1AE997E5-4040-4FC9-A1A1-57B847542A6F}" srcOrd="4" destOrd="0" presId="urn:microsoft.com/office/officeart/2018/2/layout/IconLabelDescriptionList"/>
    <dgm:cxn modelId="{436CEA21-A97A-4EFD-8ABA-481B25436C26}" type="presParOf" srcId="{72DC9570-8183-42CF-ADA4-95A167812BA0}" destId="{347C78ED-4127-4207-A078-76D8445FB322}" srcOrd="1" destOrd="0" presId="urn:microsoft.com/office/officeart/2018/2/layout/IconLabelDescriptionList"/>
    <dgm:cxn modelId="{01B5BA83-94C8-4E1E-AF32-0AB8E577356E}" type="presParOf" srcId="{72DC9570-8183-42CF-ADA4-95A167812BA0}" destId="{3C5E14CD-8D49-44EC-B53D-90586591163B}" srcOrd="2" destOrd="0" presId="urn:microsoft.com/office/officeart/2018/2/layout/IconLabelDescriptionList"/>
    <dgm:cxn modelId="{184A30F8-774D-4A52-9E80-532E5AB03CD4}" type="presParOf" srcId="{3C5E14CD-8D49-44EC-B53D-90586591163B}" destId="{BABD2664-0AB5-4A76-8894-14A46D27D85B}" srcOrd="0" destOrd="0" presId="urn:microsoft.com/office/officeart/2018/2/layout/IconLabelDescriptionList"/>
    <dgm:cxn modelId="{C1B72C99-F9BB-4C43-9748-37B3D460DF41}" type="presParOf" srcId="{3C5E14CD-8D49-44EC-B53D-90586591163B}" destId="{786A78DA-A438-48C9-8137-290C15F9C3F0}" srcOrd="1" destOrd="0" presId="urn:microsoft.com/office/officeart/2018/2/layout/IconLabelDescriptionList"/>
    <dgm:cxn modelId="{0C28E74F-E615-40BE-B7EF-F2D5E62537BE}" type="presParOf" srcId="{3C5E14CD-8D49-44EC-B53D-90586591163B}" destId="{983297E9-97D3-4F6E-BAEA-DE59477B1B7D}" srcOrd="2" destOrd="0" presId="urn:microsoft.com/office/officeart/2018/2/layout/IconLabelDescriptionList"/>
    <dgm:cxn modelId="{D3E903C7-2C88-4EF3-B157-1FDA270F0B6C}" type="presParOf" srcId="{3C5E14CD-8D49-44EC-B53D-90586591163B}" destId="{CC66C9F7-2BC3-46E6-A32F-B46B79F67226}" srcOrd="3" destOrd="0" presId="urn:microsoft.com/office/officeart/2018/2/layout/IconLabelDescriptionList"/>
    <dgm:cxn modelId="{7DE7285A-3918-48BA-B0B3-DF01B103C97D}" type="presParOf" srcId="{3C5E14CD-8D49-44EC-B53D-90586591163B}" destId="{8857D743-566B-40C5-9C3C-6171771EDADD}" srcOrd="4" destOrd="0" presId="urn:microsoft.com/office/officeart/2018/2/layout/IconLabelDescriptionList"/>
    <dgm:cxn modelId="{79B592F0-ADA9-4716-9C0C-45E0B109967A}" type="presParOf" srcId="{72DC9570-8183-42CF-ADA4-95A167812BA0}" destId="{E4A4294C-E046-4A15-AA52-F0C49C1F1E99}" srcOrd="3" destOrd="0" presId="urn:microsoft.com/office/officeart/2018/2/layout/IconLabelDescriptionList"/>
    <dgm:cxn modelId="{FF7F22AA-EC05-4A44-B97A-C3DF005B3969}" type="presParOf" srcId="{72DC9570-8183-42CF-ADA4-95A167812BA0}" destId="{6AE401E8-4FDB-445C-B63C-393A637DF5C3}" srcOrd="4" destOrd="0" presId="urn:microsoft.com/office/officeart/2018/2/layout/IconLabelDescriptionList"/>
    <dgm:cxn modelId="{DABC1957-20DE-4E71-AC6A-8A81BCB35B84}" type="presParOf" srcId="{6AE401E8-4FDB-445C-B63C-393A637DF5C3}" destId="{49C42DCF-5168-478F-96DE-3BECFCCDF9D2}" srcOrd="0" destOrd="0" presId="urn:microsoft.com/office/officeart/2018/2/layout/IconLabelDescriptionList"/>
    <dgm:cxn modelId="{01FF6D47-2877-4F45-90F3-D5B7734D7ECC}" type="presParOf" srcId="{6AE401E8-4FDB-445C-B63C-393A637DF5C3}" destId="{4C4FA174-AC01-49D2-AE44-6395D366FBAD}" srcOrd="1" destOrd="0" presId="urn:microsoft.com/office/officeart/2018/2/layout/IconLabelDescriptionList"/>
    <dgm:cxn modelId="{D612E81F-4BFF-4408-8356-C51F361964CC}" type="presParOf" srcId="{6AE401E8-4FDB-445C-B63C-393A637DF5C3}" destId="{D9C451EB-B8F6-419B-BD73-F717AADB3A8E}" srcOrd="2" destOrd="0" presId="urn:microsoft.com/office/officeart/2018/2/layout/IconLabelDescriptionList"/>
    <dgm:cxn modelId="{C1D9BDC3-BF27-4878-810D-77679BEAE0B0}" type="presParOf" srcId="{6AE401E8-4FDB-445C-B63C-393A637DF5C3}" destId="{92895C33-03C9-4BC6-99D8-E4EFB1143F48}" srcOrd="3" destOrd="0" presId="urn:microsoft.com/office/officeart/2018/2/layout/IconLabelDescriptionList"/>
    <dgm:cxn modelId="{8FEAF1A7-3E42-4E6C-A50E-AF4E8FD614C3}" type="presParOf" srcId="{6AE401E8-4FDB-445C-B63C-393A637DF5C3}" destId="{4E18FCFD-4384-4377-B021-A404D7AE47F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EDFB7-A857-4140-91B7-D1FC3973C0B4}">
      <dsp:nvSpPr>
        <dsp:cNvPr id="0" name=""/>
        <dsp:cNvSpPr/>
      </dsp:nvSpPr>
      <dsp:spPr>
        <a:xfrm>
          <a:off x="6075" y="1252680"/>
          <a:ext cx="1185679" cy="1185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3588A-4DD1-4D0B-9241-BA88D5C037D4}">
      <dsp:nvSpPr>
        <dsp:cNvPr id="0" name=""/>
        <dsp:cNvSpPr/>
      </dsp:nvSpPr>
      <dsp:spPr>
        <a:xfrm>
          <a:off x="6075" y="2526502"/>
          <a:ext cx="3387656" cy="50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COIN-OR can be a little tricky to install.</a:t>
          </a:r>
        </a:p>
      </dsp:txBody>
      <dsp:txXfrm>
        <a:off x="6075" y="2526502"/>
        <a:ext cx="3387656" cy="508148"/>
      </dsp:txXfrm>
    </dsp:sp>
    <dsp:sp modelId="{1AE997E5-4040-4FC9-A1A1-57B847542A6F}">
      <dsp:nvSpPr>
        <dsp:cNvPr id="0" name=""/>
        <dsp:cNvSpPr/>
      </dsp:nvSpPr>
      <dsp:spPr>
        <a:xfrm>
          <a:off x="6075" y="3075648"/>
          <a:ext cx="3387656" cy="226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D2664-0AB5-4A76-8894-14A46D27D85B}">
      <dsp:nvSpPr>
        <dsp:cNvPr id="0" name=""/>
        <dsp:cNvSpPr/>
      </dsp:nvSpPr>
      <dsp:spPr>
        <a:xfrm>
          <a:off x="3986571" y="1252680"/>
          <a:ext cx="1185679" cy="1185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297E9-97D3-4F6E-BAEA-DE59477B1B7D}">
      <dsp:nvSpPr>
        <dsp:cNvPr id="0" name=""/>
        <dsp:cNvSpPr/>
      </dsp:nvSpPr>
      <dsp:spPr>
        <a:xfrm>
          <a:off x="3986571" y="2526502"/>
          <a:ext cx="3387656" cy="50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Men’s and Women’s files are different due to different playdates.</a:t>
          </a:r>
        </a:p>
      </dsp:txBody>
      <dsp:txXfrm>
        <a:off x="3986571" y="2526502"/>
        <a:ext cx="3387656" cy="508148"/>
      </dsp:txXfrm>
    </dsp:sp>
    <dsp:sp modelId="{8857D743-566B-40C5-9C3C-6171771EDADD}">
      <dsp:nvSpPr>
        <dsp:cNvPr id="0" name=""/>
        <dsp:cNvSpPr/>
      </dsp:nvSpPr>
      <dsp:spPr>
        <a:xfrm>
          <a:off x="3986571" y="3075648"/>
          <a:ext cx="3387656" cy="226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They are independent of each other.</a:t>
          </a:r>
        </a:p>
      </dsp:txBody>
      <dsp:txXfrm>
        <a:off x="3986571" y="3075648"/>
        <a:ext cx="3387656" cy="226871"/>
      </dsp:txXfrm>
    </dsp:sp>
    <dsp:sp modelId="{49C42DCF-5168-478F-96DE-3BECFCCDF9D2}">
      <dsp:nvSpPr>
        <dsp:cNvPr id="0" name=""/>
        <dsp:cNvSpPr/>
      </dsp:nvSpPr>
      <dsp:spPr>
        <a:xfrm>
          <a:off x="7967067" y="1252680"/>
          <a:ext cx="1185679" cy="1185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451EB-B8F6-419B-BD73-F717AADB3A8E}">
      <dsp:nvSpPr>
        <dsp:cNvPr id="0" name=""/>
        <dsp:cNvSpPr/>
      </dsp:nvSpPr>
      <dsp:spPr>
        <a:xfrm>
          <a:off x="7967067" y="2526502"/>
          <a:ext cx="3387656" cy="50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No consideration to travel or cost.</a:t>
          </a:r>
        </a:p>
      </dsp:txBody>
      <dsp:txXfrm>
        <a:off x="7967067" y="2526502"/>
        <a:ext cx="3387656" cy="508148"/>
      </dsp:txXfrm>
    </dsp:sp>
    <dsp:sp modelId="{4E18FCFD-4384-4377-B021-A404D7AE47F2}">
      <dsp:nvSpPr>
        <dsp:cNvPr id="0" name=""/>
        <dsp:cNvSpPr/>
      </dsp:nvSpPr>
      <dsp:spPr>
        <a:xfrm>
          <a:off x="7967067" y="3075648"/>
          <a:ext cx="3387656" cy="226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115B-D74F-1848-B622-FF6B99376C83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A78AD-36F2-FA40-8F60-DCF3A12C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A78AD-36F2-FA40-8F60-DCF3A12C4E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8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d1f4101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d1f4101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5d1f4101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5d1f4101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5d1f4101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5d1f4101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5d1f410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5d1f4101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5d1f410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5d1f4101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5d1f4101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5d1f4101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5d1f4101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5d1f4101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d1f4101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5d1f4101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5d1f4101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5d1f4101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5d1f4101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5d1f4101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91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99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8572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18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5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0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5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0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3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3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9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occer Ball Hitting The Net Goal">
            <a:extLst>
              <a:ext uri="{FF2B5EF4-FFF2-40B4-BE49-F238E27FC236}">
                <a16:creationId xmlns:a16="http://schemas.microsoft.com/office/drawing/2014/main" id="{3DF5C4B5-67FE-F5F5-7D8B-7D184BDB79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4CCE5-51A6-2FC2-65E9-D53A18CF9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215021"/>
            <a:ext cx="10905059" cy="17587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Scheduling Soccer:</a:t>
            </a:r>
            <a:br>
              <a:rPr lang="en-US" sz="3600" b="0" dirty="0">
                <a:solidFill>
                  <a:schemeClr val="tx1"/>
                </a:solidFill>
                <a:effectLst/>
              </a:rPr>
            </a:b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an Optimal Model for the Great </a:t>
            </a:r>
            <a:r>
              <a:rPr lang="en-US" sz="36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NorthEast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Atlantic Conference Soccer Fixtures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8616A-2E45-ADED-E95D-656C32208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509" y="4642979"/>
            <a:ext cx="10902016" cy="91961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Segni Tulu, Ye </a:t>
            </a: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Yint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Win</a:t>
            </a:r>
            <a:endParaRPr lang="en-US" sz="1800" b="0" dirty="0">
              <a:solidFill>
                <a:schemeClr val="tx1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 328 - Operations Management</a:t>
            </a:r>
            <a:endParaRPr lang="en-US" sz="1800" b="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1051560" y="4444332"/>
            <a:ext cx="3538728" cy="1645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/>
              <a:t>Women’s Schedule</a:t>
            </a: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61346" y="374904"/>
            <a:ext cx="9957699" cy="3609664"/>
          </a:xfrm>
          <a:prstGeom prst="rect">
            <a:avLst/>
          </a:prstGeom>
          <a:noFill/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5349240" y="4440602"/>
            <a:ext cx="6007608" cy="1645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 = Home Games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@ = Away Games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Men’s Schedule (Insights)</a:t>
            </a:r>
            <a:endParaRPr b="1"/>
          </a:p>
        </p:txBody>
      </p:sp>
      <p:sp>
        <p:nvSpPr>
          <p:cNvPr id="125" name="Google Shape;125;p23"/>
          <p:cNvSpPr/>
          <p:nvPr/>
        </p:nvSpPr>
        <p:spPr>
          <a:xfrm>
            <a:off x="463667" y="5382367"/>
            <a:ext cx="1350800" cy="262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highlight>
                <a:schemeClr val="accent6"/>
              </a:highlight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814467" y="5210967"/>
            <a:ext cx="30440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chemeClr val="dk1"/>
              </a:buClr>
              <a:buSzPts val="1800"/>
              <a:buChar char="-"/>
            </a:pPr>
            <a:r>
              <a:rPr lang="en" sz="2400">
                <a:solidFill>
                  <a:schemeClr val="dk1"/>
                </a:solidFill>
              </a:rPr>
              <a:t> Special Dates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8465333" y="410733"/>
            <a:ext cx="2902000" cy="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V = Home Games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@ = Away Games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Women’s Schedule (Insights)</a:t>
            </a:r>
            <a:endParaRPr b="1"/>
          </a:p>
          <a:p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68" y="1842401"/>
            <a:ext cx="11903665" cy="29352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4"/>
          <p:cNvSpPr txBox="1"/>
          <p:nvPr/>
        </p:nvSpPr>
        <p:spPr>
          <a:xfrm>
            <a:off x="8622833" y="577167"/>
            <a:ext cx="2902000" cy="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V = Home Games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@ = Away Games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463667" y="5382367"/>
            <a:ext cx="1350800" cy="262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highlight>
                <a:schemeClr val="accent6"/>
              </a:highlight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814467" y="5210967"/>
            <a:ext cx="30440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chemeClr val="dk1"/>
              </a:buClr>
              <a:buSzPts val="1800"/>
              <a:buChar char="-"/>
            </a:pPr>
            <a:r>
              <a:rPr lang="en" sz="2400">
                <a:solidFill>
                  <a:schemeClr val="dk1"/>
                </a:solidFill>
              </a:rPr>
              <a:t> Special Dates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Weaknesses</a:t>
            </a:r>
            <a:endParaRPr/>
          </a:p>
        </p:txBody>
      </p:sp>
      <p:graphicFrame>
        <p:nvGraphicFramePr>
          <p:cNvPr id="145" name="Google Shape;143;p25">
            <a:extLst>
              <a:ext uri="{FF2B5EF4-FFF2-40B4-BE49-F238E27FC236}">
                <a16:creationId xmlns:a16="http://schemas.microsoft.com/office/drawing/2014/main" id="{1D1F6546-2A39-F227-FA4D-9B9E51C6C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314057"/>
              </p:ext>
            </p:extLst>
          </p:nvPr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Question marks in a line and one question mark is lit">
            <a:extLst>
              <a:ext uri="{FF2B5EF4-FFF2-40B4-BE49-F238E27FC236}">
                <a16:creationId xmlns:a16="http://schemas.microsoft.com/office/drawing/2014/main" id="{4481C8BB-27C8-FC2F-CE56-E58CC6E7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2"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E1819-AC2F-5334-D141-D23CE2FC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>
                <a:solidFill>
                  <a:schemeClr val="bg1"/>
                </a:solidFill>
              </a:rPr>
              <a:t>Questions?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D5D52F-CE09-AB7C-A300-F0F762A0657D}"/>
              </a:ext>
            </a:extLst>
          </p:cNvPr>
          <p:cNvSpPr txBox="1">
            <a:spLocks/>
          </p:cNvSpPr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Thanks For Listening</a:t>
            </a:r>
            <a:endParaRPr lang="en-US" sz="2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45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833B-BFDB-1568-3553-F8395449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078992"/>
            <a:ext cx="6723099" cy="1536192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none" strike="noStrike" dirty="0">
                <a:effectLst/>
                <a:latin typeface="Arial" panose="020B0604020202020204" pitchFamily="34" charset="0"/>
              </a:rPr>
              <a:t>The Great Northeast Athletic Conference </a:t>
            </a:r>
            <a:endParaRPr lang="en-US" sz="4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1AEF-0D5E-8B42-6CED-F296F7A0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723100" cy="2825496"/>
          </a:xfrm>
        </p:spPr>
        <p:txBody>
          <a:bodyPr>
            <a:norm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NCAA Division III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13 Men’s teams </a:t>
            </a: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and </a:t>
            </a: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14 women’s teams</a:t>
            </a: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 for the 2025 season.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This tool doesn’t include the Playoff Schedule, only the regular season.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Special Dates </a:t>
            </a: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have specific college’s preferences</a:t>
            </a: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homecoming, alumni days, or special events that they want to have the teams at home</a:t>
            </a: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.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Games happen on </a:t>
            </a:r>
            <a:r>
              <a:rPr lang="en-US" sz="1700" b="1" i="0" u="none" strike="noStrike" dirty="0">
                <a:effectLst/>
                <a:latin typeface="Arial" panose="020B0604020202020204" pitchFamily="34" charset="0"/>
              </a:rPr>
              <a:t>Tuesdays, Wednesdays, and Saturdays</a:t>
            </a:r>
            <a:endParaRPr lang="en-US" sz="17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</p:txBody>
      </p:sp>
      <p:pic>
        <p:nvPicPr>
          <p:cNvPr id="7" name="Graphic 6" descr="Soccer ball with solid fill">
            <a:extLst>
              <a:ext uri="{FF2B5EF4-FFF2-40B4-BE49-F238E27FC236}">
                <a16:creationId xmlns:a16="http://schemas.microsoft.com/office/drawing/2014/main" id="{9FC55563-ADDD-33B5-5B39-26874EACD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95370" y="123700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FF52D-10FC-C01F-126B-530A211997C4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Rstudio</a:t>
            </a:r>
          </a:p>
          <a:p>
            <a:pPr indent="-2286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Excel</a:t>
            </a:r>
          </a:p>
          <a:p>
            <a:pPr indent="-228600" fontAlgn="base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LpSolve</a:t>
            </a:r>
          </a:p>
          <a:p>
            <a:pPr indent="-2286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CBC solver from COIN-OR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28A8A0-C392-FC9A-40A5-C98E71964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10693" y="-3265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D8C663-9871-EEEA-E28D-CDC12BFB2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220768"/>
              </p:ext>
            </p:extLst>
          </p:nvPr>
        </p:nvGraphicFramePr>
        <p:xfrm>
          <a:off x="7917786" y="601133"/>
          <a:ext cx="3390248" cy="55802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70376">
                  <a:extLst>
                    <a:ext uri="{9D8B030D-6E8A-4147-A177-3AD203B41FA5}">
                      <a16:colId xmlns:a16="http://schemas.microsoft.com/office/drawing/2014/main" val="1360511740"/>
                    </a:ext>
                  </a:extLst>
                </a:gridCol>
                <a:gridCol w="2619872">
                  <a:extLst>
                    <a:ext uri="{9D8B030D-6E8A-4147-A177-3AD203B41FA5}">
                      <a16:colId xmlns:a16="http://schemas.microsoft.com/office/drawing/2014/main" val="1784203684"/>
                    </a:ext>
                  </a:extLst>
                </a:gridCol>
              </a:tblGrid>
              <a:tr h="4246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Teams</a:t>
                      </a:r>
                      <a:endParaRPr lang="en-US" sz="17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19906" marB="9952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Team Name</a:t>
                      </a:r>
                      <a:endParaRPr lang="en-US" sz="17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19906" marB="9952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87423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AMC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Albertus Magnus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10368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296006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CSC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Colby-Sawyer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77554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DC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Dean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444894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EC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Elms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49565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ENC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Emmanuel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072322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LU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Lasell</a:t>
                      </a: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University 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41030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MC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Mitchell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766416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NEC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New England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750138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NU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Norwich University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218366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RU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Regis College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8200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RRU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Rivier University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461333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SJM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Saint Joseph's College of Maine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84318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EEFF41"/>
                          </a:highlight>
                          <a:latin typeface="Cambria" panose="02040503050406030204" pitchFamily="18" charset="0"/>
                        </a:rPr>
                        <a:t>SMU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highlight>
                          <a:srgbClr val="EEFF41"/>
                        </a:highlight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EEFF41"/>
                          </a:highlight>
                          <a:latin typeface="Cambria" panose="02040503050406030204" pitchFamily="18" charset="0"/>
                        </a:rPr>
                        <a:t>Simmons University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  <a:highlight>
                          <a:srgbClr val="EEFF41"/>
                        </a:highlight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775494"/>
                  </a:ext>
                </a:extLst>
              </a:tr>
              <a:tr h="368255"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USJ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Saint Joseph University Connecticut</a:t>
                      </a:r>
                      <a:endParaRPr lang="en-US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31103" marT="29858" marB="9952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780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5820C1C-DB92-2B25-8FC7-51C1E994BDBA}"/>
              </a:ext>
            </a:extLst>
          </p:cNvPr>
          <p:cNvSpPr txBox="1"/>
          <p:nvPr/>
        </p:nvSpPr>
        <p:spPr>
          <a:xfrm>
            <a:off x="612648" y="2368486"/>
            <a:ext cx="18203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Tools Used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C31A84-1C2E-C01A-487C-7E5E2EFD7327}"/>
              </a:ext>
            </a:extLst>
          </p:cNvPr>
          <p:cNvSpPr txBox="1"/>
          <p:nvPr/>
        </p:nvSpPr>
        <p:spPr>
          <a:xfrm>
            <a:off x="8214844" y="231801"/>
            <a:ext cx="246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Teams in GNAC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3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212300" y="190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Setting up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2" y="953784"/>
            <a:ext cx="1271967" cy="45578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00" y="953801"/>
            <a:ext cx="3325899" cy="50946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244" y="773967"/>
            <a:ext cx="6651555" cy="48262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12267" y="5511633"/>
            <a:ext cx="1272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Teams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178767" y="6170200"/>
            <a:ext cx="2056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PlayDates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305533" y="5947467"/>
            <a:ext cx="33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Special Dates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/>
              <a:t>Setting Up Directories</a:t>
            </a:r>
          </a:p>
        </p:txBody>
      </p:sp>
      <p:sp>
        <p:nvSpPr>
          <p:cNvPr id="137" name="Rectangle: Rounded Corners 1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6" name="Google Shape;86;p17" descr="A black screen with green and purple text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4700" y="2660743"/>
            <a:ext cx="10838648" cy="1520604"/>
          </a:xfrm>
          <a:prstGeom prst="rect">
            <a:avLst/>
          </a:prstGeom>
          <a:noFill/>
        </p:spPr>
      </p:pic>
      <p:pic>
        <p:nvPicPr>
          <p:cNvPr id="87" name="Google Shape;87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700" y="4763010"/>
            <a:ext cx="10838648" cy="7249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200" b="1"/>
              <a:t>Model Constraints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615458" y="3355848"/>
            <a:ext cx="6268770" cy="282549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Balancing Home &amp; away games (&gt;=5 games)</a:t>
            </a:r>
          </a:p>
          <a:p>
            <a:pPr indent="-228600">
              <a:lnSpc>
                <a:spcPct val="1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Each team only play once per available playdate either home or away.</a:t>
            </a:r>
          </a:p>
          <a:p>
            <a:pPr indent="-228600">
              <a:lnSpc>
                <a:spcPct val="1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A team should play only once with a specific opponent either home or away in a season.</a:t>
            </a:r>
          </a:p>
          <a:p>
            <a:pPr indent="-228600">
              <a:lnSpc>
                <a:spcPct val="1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No more than three consecutive home or away games per season</a:t>
            </a:r>
          </a:p>
          <a:p>
            <a:pPr indent="-228600">
              <a:lnSpc>
                <a:spcPct val="1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Total Men’s games  per team     = 12</a:t>
            </a:r>
          </a:p>
          <a:p>
            <a:pPr indent="-228600">
              <a:lnSpc>
                <a:spcPct val="1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/>
              <a:t>Total Women’s games per team = 13</a:t>
            </a:r>
          </a:p>
        </p:txBody>
      </p:sp>
      <p:pic>
        <p:nvPicPr>
          <p:cNvPr id="97" name="Graphic 96" descr="Aerial view of track and field facility">
            <a:extLst>
              <a:ext uri="{FF2B5EF4-FFF2-40B4-BE49-F238E27FC236}">
                <a16:creationId xmlns:a16="http://schemas.microsoft.com/office/drawing/2014/main" id="{EFDA1375-1460-1412-98BC-072D8445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90" r="30110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200" b="1"/>
              <a:t>Implementation</a:t>
            </a:r>
          </a:p>
        </p:txBody>
      </p:sp>
      <p:pic>
        <p:nvPicPr>
          <p:cNvPr id="116" name="Picture 115" descr="Red marker on a calendar">
            <a:extLst>
              <a:ext uri="{FF2B5EF4-FFF2-40B4-BE49-F238E27FC236}">
                <a16:creationId xmlns:a16="http://schemas.microsoft.com/office/drawing/2014/main" id="{F51FE77B-708C-9578-2A53-4A0CD55C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34" r="35315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28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080216" y="3351276"/>
            <a:ext cx="6272784" cy="282568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lnSpc>
                <a:spcPct val="100000"/>
              </a:lnSpc>
              <a:spcAft>
                <a:spcPts val="60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b="1"/>
              <a:t>Separate Men’s</a:t>
            </a:r>
            <a:r>
              <a:rPr lang="en-US" sz="1700"/>
              <a:t> and </a:t>
            </a:r>
            <a:r>
              <a:rPr lang="en-US" sz="1700" b="1"/>
              <a:t>Women’s file</a:t>
            </a:r>
            <a:r>
              <a:rPr lang="en-US" sz="1700"/>
              <a:t>s.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/>
              <a:t>Optimization is to maximize the </a:t>
            </a:r>
            <a:r>
              <a:rPr lang="en-US" sz="1700" b="1"/>
              <a:t>Special Date Satisfactio</a:t>
            </a:r>
            <a:r>
              <a:rPr lang="en-US" sz="1700"/>
              <a:t>n at home games as per requested. </a:t>
            </a:r>
            <a:r>
              <a:rPr lang="en-US" sz="1700" b="1"/>
              <a:t>The satisfaction is 5 for either man or women playing at home </a:t>
            </a:r>
            <a:r>
              <a:rPr lang="en-US" sz="1700"/>
              <a:t>on the special date and </a:t>
            </a:r>
            <a:r>
              <a:rPr lang="en-US" sz="1700" b="1"/>
              <a:t>zero if they don’t</a:t>
            </a:r>
            <a:r>
              <a:rPr lang="en-US" sz="1700"/>
              <a:t>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/>
              <a:t>Create r</a:t>
            </a:r>
            <a:r>
              <a:rPr lang="en-US" sz="1700" b="1"/>
              <a:t>eadable schedules in Excel or CSV formats</a:t>
            </a:r>
            <a:r>
              <a:rPr lang="en-US" sz="1700"/>
              <a:t> for a regular soccer season in a short amount of time.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b="1"/>
              <a:t>Adaptable</a:t>
            </a:r>
            <a:r>
              <a:rPr lang="en-US" sz="1700"/>
              <a:t> to any number of teams, dates, or special date requests.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Codes on papers">
            <a:extLst>
              <a:ext uri="{FF2B5EF4-FFF2-40B4-BE49-F238E27FC236}">
                <a16:creationId xmlns:a16="http://schemas.microsoft.com/office/drawing/2014/main" id="{E3DC5D76-0B7A-6F3D-B2EC-9DEE1743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87" r="683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/>
              <a:t>Results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1051560" y="4444332"/>
            <a:ext cx="3538728" cy="1645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/>
              <a:t>Men’s Schedule</a:t>
            </a: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95010" y="374904"/>
            <a:ext cx="9690371" cy="3609664"/>
          </a:xfrm>
          <a:prstGeom prst="rect">
            <a:avLst/>
          </a:prstGeom>
          <a:noFill/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349240" y="4440602"/>
            <a:ext cx="6007608" cy="1645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 = Home Games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@ = Away Games</a:t>
            </a:r>
          </a:p>
        </p:txBody>
      </p:sp>
      <p:sp>
        <p:nvSpPr>
          <p:cNvPr id="111" name="Google Shape;111;p21"/>
          <p:cNvSpPr txBox="1"/>
          <p:nvPr/>
        </p:nvSpPr>
        <p:spPr>
          <a:xfrm>
            <a:off x="9286133" y="652633"/>
            <a:ext cx="2925600" cy="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52F"/>
      </a:dk2>
      <a:lt2>
        <a:srgbClr val="F0F3F1"/>
      </a:lt2>
      <a:accent1>
        <a:srgbClr val="C34DAD"/>
      </a:accent1>
      <a:accent2>
        <a:srgbClr val="963BB1"/>
      </a:accent2>
      <a:accent3>
        <a:srgbClr val="764DC3"/>
      </a:accent3>
      <a:accent4>
        <a:srgbClr val="3E46B3"/>
      </a:accent4>
      <a:accent5>
        <a:srgbClr val="4D86C3"/>
      </a:accent5>
      <a:accent6>
        <a:srgbClr val="3BA5B1"/>
      </a:accent6>
      <a:hlink>
        <a:srgbClr val="3F6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407</Words>
  <Application>Microsoft Macintosh PowerPoint</Application>
  <PresentationFormat>Widescreen</PresentationFormat>
  <Paragraphs>86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</vt:lpstr>
      <vt:lpstr>Calibri</vt:lpstr>
      <vt:lpstr>Cambria</vt:lpstr>
      <vt:lpstr>Garamond</vt:lpstr>
      <vt:lpstr>AccentBoxVTI</vt:lpstr>
      <vt:lpstr>Scheduling Soccer: Designing an Optimal Model for the Great NorthEast Atlantic Conference Soccer Fixtures</vt:lpstr>
      <vt:lpstr>The Great Northeast Athletic Conference </vt:lpstr>
      <vt:lpstr>PowerPoint Presentation</vt:lpstr>
      <vt:lpstr>Setting up</vt:lpstr>
      <vt:lpstr>Setting Up Directories</vt:lpstr>
      <vt:lpstr>Model Constraints</vt:lpstr>
      <vt:lpstr>Implementation</vt:lpstr>
      <vt:lpstr>Results</vt:lpstr>
      <vt:lpstr>Men’s Schedule</vt:lpstr>
      <vt:lpstr>Women’s Schedule</vt:lpstr>
      <vt:lpstr>Men’s Schedule (Insights)</vt:lpstr>
      <vt:lpstr>Women’s Schedule (Insights) </vt:lpstr>
      <vt:lpstr>Weaknesses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Soccer: Designing an Optimal Model for the Great NorthEast Atlantic Conference Soccer Fixtures</dc:title>
  <dc:creator>Segni Tulu</dc:creator>
  <cp:lastModifiedBy>Segni Tulu</cp:lastModifiedBy>
  <cp:revision>2</cp:revision>
  <dcterms:created xsi:type="dcterms:W3CDTF">2024-12-18T19:12:10Z</dcterms:created>
  <dcterms:modified xsi:type="dcterms:W3CDTF">2024-12-18T19:37:08Z</dcterms:modified>
</cp:coreProperties>
</file>